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64" r:id="rId5"/>
    <p:sldId id="259" r:id="rId6"/>
    <p:sldId id="262" r:id="rId7"/>
    <p:sldId id="263" r:id="rId8"/>
    <p:sldId id="261" r:id="rId9"/>
    <p:sldId id="260" r:id="rId10"/>
    <p:sldId id="265" r:id="rId11"/>
    <p:sldId id="266" r:id="rId1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-375889"/>
              <a:satOff val="-9195"/>
              <a:lumOff val="-14901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7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39D60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hueOff val="708446"/>
              <a:satOff val="-4821"/>
              <a:lumOff val="-14251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1">
              <a:hueOff val="-113918"/>
              <a:satOff val="19024"/>
              <a:lumOff val="19749"/>
              <a:alpha val="35000"/>
            </a:scheme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38AA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6"/>
              <a:satOff val="13972"/>
              <a:lumOff val="-24493"/>
            </a:schemeClr>
          </a:solidFill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4"/>
              <a:satOff val="6343"/>
              <a:lumOff val="-13963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rgbClr val="C9C3BA"/>
              </a:solidFill>
              <a:prstDash val="solid"/>
              <a:miter lim="400000"/>
            </a:ln>
          </a:left>
          <a:right>
            <a:ln w="12700" cap="flat">
              <a:solidFill>
                <a:srgbClr val="C9C3BA"/>
              </a:solidFill>
              <a:prstDash val="solid"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solidFill>
                <a:srgbClr val="C9C3B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6635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3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298"/>
    <p:restoredTop sz="94694"/>
  </p:normalViewPr>
  <p:slideViewPr>
    <p:cSldViewPr snapToGrid="0" snapToObjects="1">
      <p:cViewPr varScale="1">
        <p:scale>
          <a:sx n="85" d="100"/>
          <a:sy n="85" d="100"/>
        </p:scale>
        <p:origin x="192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3" d="100"/>
        <a:sy n="14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1" name="Shape 13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inea"/>
          <p:cNvSpPr/>
          <p:nvPr/>
        </p:nvSpPr>
        <p:spPr>
          <a:xfrm>
            <a:off x="508000" y="6591300"/>
            <a:ext cx="11999453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" name="Linea"/>
          <p:cNvSpPr/>
          <p:nvPr/>
        </p:nvSpPr>
        <p:spPr>
          <a:xfrm>
            <a:off x="508000" y="4089400"/>
            <a:ext cx="12000019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" name="Linea"/>
          <p:cNvSpPr/>
          <p:nvPr/>
        </p:nvSpPr>
        <p:spPr>
          <a:xfrm flipV="1">
            <a:off x="7994302" y="4526255"/>
            <a:ext cx="1" cy="1642759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" name="Lorem Ipsum Dolor"/>
          <p:cNvSpPr txBox="1">
            <a:spLocks noGrp="1"/>
          </p:cNvSpPr>
          <p:nvPr>
            <p:ph type="body" sz="quarter" idx="13"/>
          </p:nvPr>
        </p:nvSpPr>
        <p:spPr>
          <a:xfrm>
            <a:off x="508000" y="3505200"/>
            <a:ext cx="7200900" cy="508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sz="2400" i="1"/>
            </a:lvl1pPr>
          </a:lstStyle>
          <a:p>
            <a:r>
              <a:t>Lorem Ipsum Dolor</a:t>
            </a:r>
          </a:p>
        </p:txBody>
      </p:sp>
      <p:sp>
        <p:nvSpPr>
          <p:cNvPr id="17" name="Titolo Testo"/>
          <p:cNvSpPr txBox="1">
            <a:spLocks noGrp="1"/>
          </p:cNvSpPr>
          <p:nvPr>
            <p:ph type="title"/>
          </p:nvPr>
        </p:nvSpPr>
        <p:spPr>
          <a:xfrm>
            <a:off x="508000" y="4140200"/>
            <a:ext cx="7200900" cy="2413000"/>
          </a:xfrm>
          <a:prstGeom prst="rect">
            <a:avLst/>
          </a:prstGeom>
        </p:spPr>
        <p:txBody>
          <a:bodyPr/>
          <a:lstStyle>
            <a:lvl1pPr algn="l"/>
          </a:lstStyle>
          <a:p>
            <a:r>
              <a:t>Titolo Testo</a:t>
            </a:r>
          </a:p>
        </p:txBody>
      </p:sp>
      <p:sp>
        <p:nvSpPr>
          <p:cNvPr id="18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8280400" y="4140200"/>
            <a:ext cx="4241800" cy="2413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9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–Giovanni Mela"/>
          <p:cNvSpPr txBox="1">
            <a:spLocks noGrp="1"/>
          </p:cNvSpPr>
          <p:nvPr>
            <p:ph type="body" sz="quarter" idx="13"/>
          </p:nvPr>
        </p:nvSpPr>
        <p:spPr>
          <a:xfrm>
            <a:off x="533400" y="5969000"/>
            <a:ext cx="11938000" cy="6096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1200"/>
              </a:spcBef>
              <a:buClrTx/>
              <a:buSzTx/>
              <a:buFontTx/>
              <a:buNone/>
              <a:defRPr sz="3000" i="1"/>
            </a:lvl1pPr>
          </a:lstStyle>
          <a:p>
            <a:r>
              <a:t>–Giovanni Mela</a:t>
            </a:r>
          </a:p>
        </p:txBody>
      </p:sp>
      <p:sp>
        <p:nvSpPr>
          <p:cNvPr id="108" name="“Inserisci qui una citazione”."/>
          <p:cNvSpPr txBox="1">
            <a:spLocks noGrp="1"/>
          </p:cNvSpPr>
          <p:nvPr>
            <p:ph type="body" sz="quarter" idx="14"/>
          </p:nvPr>
        </p:nvSpPr>
        <p:spPr>
          <a:xfrm>
            <a:off x="1270000" y="4254500"/>
            <a:ext cx="10464800" cy="7112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</a:lvl1pPr>
          </a:lstStyle>
          <a:p>
            <a:r>
              <a:t>“Inserisci qui una citazione”. </a:t>
            </a:r>
          </a:p>
        </p:txBody>
      </p:sp>
      <p:sp>
        <p:nvSpPr>
          <p:cNvPr id="109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Immagine"/>
          <p:cNvSpPr>
            <a:spLocks noGrp="1"/>
          </p:cNvSpPr>
          <p:nvPr>
            <p:ph type="pic" idx="13"/>
          </p:nvPr>
        </p:nvSpPr>
        <p:spPr>
          <a:xfrm>
            <a:off x="-901700" y="-127000"/>
            <a:ext cx="14211300" cy="999725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7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- Oriz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Linea"/>
          <p:cNvSpPr/>
          <p:nvPr/>
        </p:nvSpPr>
        <p:spPr>
          <a:xfrm flipV="1">
            <a:off x="7994302" y="7053555"/>
            <a:ext cx="1" cy="1642759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7" name="Linea"/>
          <p:cNvSpPr/>
          <p:nvPr/>
        </p:nvSpPr>
        <p:spPr>
          <a:xfrm>
            <a:off x="508000" y="9131300"/>
            <a:ext cx="11999453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8" name="Linea"/>
          <p:cNvSpPr/>
          <p:nvPr/>
        </p:nvSpPr>
        <p:spPr>
          <a:xfrm>
            <a:off x="508000" y="6629400"/>
            <a:ext cx="12000019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9" name="Linea"/>
          <p:cNvSpPr/>
          <p:nvPr/>
        </p:nvSpPr>
        <p:spPr>
          <a:xfrm flipV="1">
            <a:off x="7994302" y="7053555"/>
            <a:ext cx="1" cy="1642759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0" name="Lorem Ipsum Dolor"/>
          <p:cNvSpPr txBox="1">
            <a:spLocks noGrp="1"/>
          </p:cNvSpPr>
          <p:nvPr>
            <p:ph type="body" sz="quarter" idx="13"/>
          </p:nvPr>
        </p:nvSpPr>
        <p:spPr>
          <a:xfrm>
            <a:off x="508000" y="6096000"/>
            <a:ext cx="7200900" cy="508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sz="2400" i="1"/>
            </a:lvl1pPr>
          </a:lstStyle>
          <a:p>
            <a:r>
              <a:t>Lorem Ipsum Dolor</a:t>
            </a:r>
          </a:p>
        </p:txBody>
      </p:sp>
      <p:sp>
        <p:nvSpPr>
          <p:cNvPr id="31" name="Immagine"/>
          <p:cNvSpPr>
            <a:spLocks noGrp="1"/>
          </p:cNvSpPr>
          <p:nvPr>
            <p:ph type="pic" idx="14"/>
          </p:nvPr>
        </p:nvSpPr>
        <p:spPr>
          <a:xfrm>
            <a:off x="584200" y="558800"/>
            <a:ext cx="11823700" cy="70866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2" name="Titolo Testo"/>
          <p:cNvSpPr txBox="1">
            <a:spLocks noGrp="1"/>
          </p:cNvSpPr>
          <p:nvPr>
            <p:ph type="title"/>
          </p:nvPr>
        </p:nvSpPr>
        <p:spPr>
          <a:xfrm>
            <a:off x="508000" y="6680200"/>
            <a:ext cx="7200900" cy="2413000"/>
          </a:xfrm>
          <a:prstGeom prst="rect">
            <a:avLst/>
          </a:prstGeom>
        </p:spPr>
        <p:txBody>
          <a:bodyPr/>
          <a:lstStyle>
            <a:lvl1pPr algn="l"/>
          </a:lstStyle>
          <a:p>
            <a:r>
              <a:t>Titolo Testo</a:t>
            </a:r>
          </a:p>
        </p:txBody>
      </p:sp>
      <p:sp>
        <p:nvSpPr>
          <p:cNvPr id="33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8280400" y="6680200"/>
            <a:ext cx="4241800" cy="2413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olo Testo"/>
          <p:cNvSpPr txBox="1">
            <a:spLocks noGrp="1"/>
          </p:cNvSpPr>
          <p:nvPr>
            <p:ph type="title"/>
          </p:nvPr>
        </p:nvSpPr>
        <p:spPr>
          <a:xfrm>
            <a:off x="508000" y="3670300"/>
            <a:ext cx="11988800" cy="2413000"/>
          </a:xfrm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42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Linea"/>
          <p:cNvSpPr/>
          <p:nvPr/>
        </p:nvSpPr>
        <p:spPr>
          <a:xfrm>
            <a:off x="508000" y="4876800"/>
            <a:ext cx="5676374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0" name="Linea"/>
          <p:cNvSpPr/>
          <p:nvPr/>
        </p:nvSpPr>
        <p:spPr>
          <a:xfrm>
            <a:off x="508000" y="2768600"/>
            <a:ext cx="5676316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1" name="Lorem Ipsum Dolor"/>
          <p:cNvSpPr txBox="1">
            <a:spLocks noGrp="1"/>
          </p:cNvSpPr>
          <p:nvPr>
            <p:ph type="body" sz="quarter" idx="13"/>
          </p:nvPr>
        </p:nvSpPr>
        <p:spPr>
          <a:xfrm>
            <a:off x="508000" y="2171700"/>
            <a:ext cx="5676900" cy="5080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sz="2400" i="1"/>
            </a:lvl1pPr>
          </a:lstStyle>
          <a:p>
            <a:r>
              <a:t>Lorem Ipsum Dolor</a:t>
            </a:r>
          </a:p>
        </p:txBody>
      </p:sp>
      <p:sp>
        <p:nvSpPr>
          <p:cNvPr id="52" name="Immagine"/>
          <p:cNvSpPr>
            <a:spLocks noGrp="1"/>
          </p:cNvSpPr>
          <p:nvPr>
            <p:ph type="pic" sz="half" idx="14"/>
          </p:nvPr>
        </p:nvSpPr>
        <p:spPr>
          <a:xfrm>
            <a:off x="6704698" y="590550"/>
            <a:ext cx="5806884" cy="8509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3" name="Titolo Testo"/>
          <p:cNvSpPr txBox="1">
            <a:spLocks noGrp="1"/>
          </p:cNvSpPr>
          <p:nvPr>
            <p:ph type="title"/>
          </p:nvPr>
        </p:nvSpPr>
        <p:spPr>
          <a:xfrm>
            <a:off x="508000" y="2806700"/>
            <a:ext cx="5676900" cy="2032000"/>
          </a:xfrm>
          <a:prstGeom prst="rect">
            <a:avLst/>
          </a:prstGeom>
        </p:spPr>
        <p:txBody>
          <a:bodyPr/>
          <a:lstStyle>
            <a:lvl1pPr algn="l">
              <a:defRPr sz="5600"/>
            </a:lvl1pPr>
          </a:lstStyle>
          <a:p>
            <a:r>
              <a:t>Titolo Testo</a:t>
            </a:r>
          </a:p>
        </p:txBody>
      </p:sp>
      <p:sp>
        <p:nvSpPr>
          <p:cNvPr id="54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508000" y="5029200"/>
            <a:ext cx="5676900" cy="40132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63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71" name="Corpo livello uno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2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Immagine"/>
          <p:cNvSpPr>
            <a:spLocks noGrp="1"/>
          </p:cNvSpPr>
          <p:nvPr>
            <p:ph type="pic" sz="half" idx="13"/>
          </p:nvPr>
        </p:nvSpPr>
        <p:spPr>
          <a:xfrm>
            <a:off x="6819900" y="1739900"/>
            <a:ext cx="5575300" cy="8169655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0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81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508000" y="2730500"/>
            <a:ext cx="5816600" cy="6350000"/>
          </a:xfrm>
          <a:prstGeom prst="rect">
            <a:avLst/>
          </a:prstGeom>
        </p:spPr>
        <p:txBody>
          <a:bodyPr/>
          <a:lstStyle>
            <a:lvl1pPr marL="393700" indent="-393700">
              <a:spcBef>
                <a:spcPts val="1800"/>
              </a:spcBef>
              <a:buSzPct val="65000"/>
              <a:defRPr sz="3000"/>
            </a:lvl1pPr>
            <a:lvl2pPr marL="787400" indent="-393700">
              <a:spcBef>
                <a:spcPts val="1800"/>
              </a:spcBef>
              <a:buSzPct val="65000"/>
              <a:defRPr sz="3000"/>
            </a:lvl2pPr>
            <a:lvl3pPr marL="1181100" indent="-393700">
              <a:spcBef>
                <a:spcPts val="1800"/>
              </a:spcBef>
              <a:buSzPct val="65000"/>
              <a:defRPr sz="3000"/>
            </a:lvl3pPr>
            <a:lvl4pPr marL="1574800" indent="-393700">
              <a:spcBef>
                <a:spcPts val="1800"/>
              </a:spcBef>
              <a:buSzPct val="65000"/>
              <a:defRPr sz="3000"/>
            </a:lvl4pPr>
            <a:lvl5pPr marL="1968500" indent="-393700">
              <a:spcBef>
                <a:spcPts val="1800"/>
              </a:spcBef>
              <a:buSzPct val="65000"/>
              <a:defRPr sz="30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2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Corpo livello uno…"/>
          <p:cNvSpPr txBox="1">
            <a:spLocks noGrp="1"/>
          </p:cNvSpPr>
          <p:nvPr>
            <p:ph type="body" idx="1"/>
          </p:nvPr>
        </p:nvSpPr>
        <p:spPr>
          <a:xfrm>
            <a:off x="508000" y="1270000"/>
            <a:ext cx="11988800" cy="7213600"/>
          </a:xfrm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90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- 3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Immagine"/>
          <p:cNvSpPr>
            <a:spLocks noGrp="1"/>
          </p:cNvSpPr>
          <p:nvPr>
            <p:ph type="pic" sz="half" idx="13"/>
          </p:nvPr>
        </p:nvSpPr>
        <p:spPr>
          <a:xfrm>
            <a:off x="6260986" y="4406900"/>
            <a:ext cx="6697779" cy="47117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8" name="Immagine"/>
          <p:cNvSpPr>
            <a:spLocks noGrp="1"/>
          </p:cNvSpPr>
          <p:nvPr>
            <p:ph type="pic" sz="quarter" idx="14"/>
          </p:nvPr>
        </p:nvSpPr>
        <p:spPr>
          <a:xfrm>
            <a:off x="6680200" y="635000"/>
            <a:ext cx="5829301" cy="35179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9" name="Immagine"/>
          <p:cNvSpPr>
            <a:spLocks noGrp="1"/>
          </p:cNvSpPr>
          <p:nvPr>
            <p:ph type="pic" sz="half" idx="15"/>
          </p:nvPr>
        </p:nvSpPr>
        <p:spPr>
          <a:xfrm>
            <a:off x="482600" y="609600"/>
            <a:ext cx="5728881" cy="83947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0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a"/>
          <p:cNvSpPr/>
          <p:nvPr/>
        </p:nvSpPr>
        <p:spPr>
          <a:xfrm>
            <a:off x="508000" y="2171700"/>
            <a:ext cx="1199729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Linea"/>
          <p:cNvSpPr/>
          <p:nvPr/>
        </p:nvSpPr>
        <p:spPr>
          <a:xfrm>
            <a:off x="508000" y="635000"/>
            <a:ext cx="1199729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" name="Titolo Testo"/>
          <p:cNvSpPr txBox="1">
            <a:spLocks noGrp="1"/>
          </p:cNvSpPr>
          <p:nvPr>
            <p:ph type="title"/>
          </p:nvPr>
        </p:nvSpPr>
        <p:spPr>
          <a:xfrm>
            <a:off x="508000" y="800100"/>
            <a:ext cx="11988800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Titolo Testo</a:t>
            </a:r>
          </a:p>
        </p:txBody>
      </p:sp>
      <p:sp>
        <p:nvSpPr>
          <p:cNvPr id="5" name="Corpo livello uno…"/>
          <p:cNvSpPr txBox="1">
            <a:spLocks noGrp="1"/>
          </p:cNvSpPr>
          <p:nvPr>
            <p:ph type="body" idx="1"/>
          </p:nvPr>
        </p:nvSpPr>
        <p:spPr>
          <a:xfrm>
            <a:off x="508000" y="2628900"/>
            <a:ext cx="11988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6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6324599" y="9258300"/>
            <a:ext cx="342901" cy="4064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>
                <a:solidFill>
                  <a:srgbClr val="4C4946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1pPr>
      <a:lvl2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2pPr>
      <a:lvl3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3pPr>
      <a:lvl4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4pPr>
      <a:lvl5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5pPr>
      <a:lvl6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6pPr>
      <a:lvl7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7pPr>
      <a:lvl8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8pPr>
      <a:lvl9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9pPr>
    </p:titleStyle>
    <p:bodyStyle>
      <a:lvl1pPr marL="4699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1pPr>
      <a:lvl2pPr marL="9398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2pPr>
      <a:lvl3pPr marL="14097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3pPr>
      <a:lvl4pPr marL="18796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4pPr>
      <a:lvl5pPr marL="23495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5pPr>
      <a:lvl6pPr marL="28194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6pPr>
      <a:lvl7pPr marL="32893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7pPr>
      <a:lvl8pPr marL="37592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8pPr>
      <a:lvl9pPr marL="42291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mailto:info@mabawa.org" TargetMode="Externa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WASH:"/>
          <p:cNvSpPr txBox="1">
            <a:spLocks noGrp="1"/>
          </p:cNvSpPr>
          <p:nvPr>
            <p:ph type="body" idx="13"/>
          </p:nvPr>
        </p:nvSpPr>
        <p:spPr>
          <a:xfrm>
            <a:off x="501103" y="342899"/>
            <a:ext cx="7200901" cy="1473201"/>
          </a:xfrm>
          <a:prstGeom prst="rect">
            <a:avLst/>
          </a:prstGeom>
        </p:spPr>
        <p:txBody>
          <a:bodyPr/>
          <a:lstStyle>
            <a:lvl1pPr>
              <a:defRPr sz="9300"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WASH:</a:t>
            </a:r>
          </a:p>
        </p:txBody>
      </p:sp>
      <p:sp>
        <p:nvSpPr>
          <p:cNvPr id="134" name="Case study…"/>
          <p:cNvSpPr txBox="1">
            <a:spLocks noGrp="1"/>
          </p:cNvSpPr>
          <p:nvPr>
            <p:ph type="ctrTitle"/>
          </p:nvPr>
        </p:nvSpPr>
        <p:spPr>
          <a:xfrm>
            <a:off x="501103" y="4089400"/>
            <a:ext cx="7200901" cy="2413000"/>
          </a:xfrm>
          <a:prstGeom prst="rect">
            <a:avLst/>
          </a:prstGeom>
        </p:spPr>
        <p:txBody>
          <a:bodyPr/>
          <a:lstStyle/>
          <a:p>
            <a:pPr defTabSz="438150">
              <a:spcBef>
                <a:spcPts val="1200"/>
              </a:spcBef>
              <a:defRPr sz="5250" b="1">
                <a:latin typeface="Gill Sans"/>
                <a:ea typeface="Gill Sans"/>
                <a:cs typeface="Gill Sans"/>
                <a:sym typeface="Gill Sans"/>
              </a:defRPr>
            </a:pPr>
            <a:r>
              <a:t>Case study</a:t>
            </a:r>
          </a:p>
          <a:p>
            <a:pPr defTabSz="438150">
              <a:spcBef>
                <a:spcPts val="1200"/>
              </a:spcBef>
              <a:defRPr sz="5250" b="1">
                <a:latin typeface="Gill Sans"/>
                <a:ea typeface="Gill Sans"/>
                <a:cs typeface="Gill Sans"/>
                <a:sym typeface="Gill Sans"/>
              </a:defRPr>
            </a:pPr>
            <a:r>
              <a:t>complesso scolastico</a:t>
            </a:r>
          </a:p>
        </p:txBody>
      </p:sp>
      <p:sp>
        <p:nvSpPr>
          <p:cNvPr id="135" name="Riutilizzo dell’acqua delle docce per il risciacquo delle latrine"/>
          <p:cNvSpPr txBox="1">
            <a:spLocks noGrp="1"/>
          </p:cNvSpPr>
          <p:nvPr>
            <p:ph type="subTitle" sz="quarter" idx="1"/>
          </p:nvPr>
        </p:nvSpPr>
        <p:spPr>
          <a:xfrm>
            <a:off x="5181600" y="435920"/>
            <a:ext cx="6675686" cy="3271546"/>
          </a:xfrm>
          <a:prstGeom prst="rect">
            <a:avLst/>
          </a:prstGeom>
        </p:spPr>
        <p:txBody>
          <a:bodyPr/>
          <a:lstStyle>
            <a:lvl1pPr defTabSz="554990">
              <a:defRPr sz="5035"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Riutilizzo dell’acqua delle docce per il risciacquo delle latrine</a:t>
            </a:r>
          </a:p>
        </p:txBody>
      </p:sp>
      <p:grpSp>
        <p:nvGrpSpPr>
          <p:cNvPr id="138" name="Schermata 2020-02-20 alle 07.03.22.png"/>
          <p:cNvGrpSpPr/>
          <p:nvPr/>
        </p:nvGrpSpPr>
        <p:grpSpPr>
          <a:xfrm>
            <a:off x="4635500" y="7013586"/>
            <a:ext cx="3733800" cy="2501901"/>
            <a:chOff x="0" y="0"/>
            <a:chExt cx="3733800" cy="2501900"/>
          </a:xfrm>
        </p:grpSpPr>
        <p:pic>
          <p:nvPicPr>
            <p:cNvPr id="137" name="Schermata 2020-02-20 alle 07.03.22.png" descr="Schermata 2020-02-20 alle 07.03.22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000" y="88900"/>
              <a:ext cx="3479800" cy="21717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6" name="Schermata 2020-02-20 alle 07.03.22.png" descr="Schermata 2020-02-20 alle 07.03.22.pn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733800" cy="2501900"/>
            </a:xfrm>
            <a:prstGeom prst="rect">
              <a:avLst/>
            </a:prstGeom>
            <a:effectLst/>
          </p:spPr>
        </p:pic>
      </p:grpSp>
      <p:sp>
        <p:nvSpPr>
          <p:cNvPr id="139" name="Nyamyumba…"/>
          <p:cNvSpPr txBox="1"/>
          <p:nvPr/>
        </p:nvSpPr>
        <p:spPr>
          <a:xfrm>
            <a:off x="8286601" y="4471334"/>
            <a:ext cx="3608661" cy="175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spcBef>
                <a:spcPts val="1600"/>
              </a:spcBef>
              <a:defRPr sz="5000">
                <a:solidFill>
                  <a:srgbClr val="000000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Nyamyumba</a:t>
            </a:r>
          </a:p>
          <a:p>
            <a:pPr algn="l">
              <a:lnSpc>
                <a:spcPct val="90000"/>
              </a:lnSpc>
              <a:spcBef>
                <a:spcPts val="1600"/>
              </a:spcBef>
              <a:defRPr sz="5000">
                <a:solidFill>
                  <a:srgbClr val="000000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Rwanda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2018-05-29     DSC_0287.JPG" descr="2018-05-29     DSC_0287.JPG"/>
          <p:cNvPicPr>
            <a:picLocks noGrp="1"/>
          </p:cNvPicPr>
          <p:nvPr>
            <p:ph type="pic" idx="13"/>
          </p:nvPr>
        </p:nvPicPr>
        <p:blipFill>
          <a:blip r:embed="rId2"/>
          <a:stretch>
            <a:fillRect/>
          </a:stretch>
        </p:blipFill>
        <p:spPr>
          <a:xfrm>
            <a:off x="6729319" y="4683899"/>
            <a:ext cx="5753101" cy="4559301"/>
          </a:xfrm>
          <a:prstGeom prst="rect">
            <a:avLst/>
          </a:prstGeom>
        </p:spPr>
      </p:pic>
      <p:pic>
        <p:nvPicPr>
          <p:cNvPr id="169" name="2018-05-28     DSC_0251.JPG" descr="2018-05-28     DSC_0251.JPG"/>
          <p:cNvPicPr>
            <a:picLocks noGrp="1"/>
          </p:cNvPicPr>
          <p:nvPr>
            <p:ph type="pic" idx="14"/>
          </p:nvPr>
        </p:nvPicPr>
        <p:blipFill>
          <a:blip r:embed="rId3"/>
          <a:stretch>
            <a:fillRect/>
          </a:stretch>
        </p:blipFill>
        <p:spPr>
          <a:xfrm>
            <a:off x="6733562" y="520700"/>
            <a:ext cx="5753101" cy="3860801"/>
          </a:xfrm>
          <a:prstGeom prst="rect">
            <a:avLst/>
          </a:prstGeom>
        </p:spPr>
      </p:pic>
      <p:pic>
        <p:nvPicPr>
          <p:cNvPr id="170" name="2018-05-29     DSC_0291.JPG" descr="2018-05-29     DSC_0291.JPG"/>
          <p:cNvPicPr>
            <a:picLocks noGrp="1"/>
          </p:cNvPicPr>
          <p:nvPr>
            <p:ph type="pic" idx="15"/>
          </p:nvPr>
        </p:nvPicPr>
        <p:blipFill>
          <a:blip r:embed="rId4"/>
          <a:stretch>
            <a:fillRect/>
          </a:stretch>
        </p:blipFill>
        <p:spPr>
          <a:xfrm>
            <a:off x="430119" y="520699"/>
            <a:ext cx="5842001" cy="87249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WhatsApp Video 2018-10-21 at 09.15.54.mp4" descr="WhatsApp Video 2018-10-21 at 09.15.54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0254" y="950189"/>
            <a:ext cx="10544292" cy="5799360"/>
          </a:xfrm>
          <a:prstGeom prst="rect">
            <a:avLst/>
          </a:prstGeom>
        </p:spPr>
      </p:pic>
      <p:sp>
        <p:nvSpPr>
          <p:cNvPr id="3" name="Le prime latrine ♀︎ (2007) sono state completamente corrette e rimesse a nuovo e dotate di una tubazione collegata al serbatoio di accumulo delle docce sezionabile mediante una valvola a sfera, la cui apertura provoca il flussaggio contemporaneo delle  latrine.…">
            <a:extLst>
              <a:ext uri="{FF2B5EF4-FFF2-40B4-BE49-F238E27FC236}">
                <a16:creationId xmlns:a16="http://schemas.microsoft.com/office/drawing/2014/main" id="{1BE8F75F-C957-C240-BA10-75DE889D57AB}"/>
              </a:ext>
            </a:extLst>
          </p:cNvPr>
          <p:cNvSpPr txBox="1">
            <a:spLocks/>
          </p:cNvSpPr>
          <p:nvPr/>
        </p:nvSpPr>
        <p:spPr>
          <a:xfrm>
            <a:off x="508000" y="7396959"/>
            <a:ext cx="11988800" cy="1335488"/>
          </a:xfrm>
          <a:prstGeom prst="rect">
            <a:avLst/>
          </a:prstGeom>
        </p:spPr>
        <p:txBody>
          <a:bodyPr anchor="t"/>
          <a:lstStyle>
            <a:lvl1pPr marL="469900" marR="0" indent="-469900" algn="l" defTabSz="584200" rtl="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929292"/>
              </a:buClr>
              <a:buSzPct val="60000"/>
              <a:buFont typeface="Zapf Dingbats"/>
              <a:buChar char="❖"/>
              <a:tabLst/>
              <a:defRPr sz="3600" b="0" i="0" u="none" strike="noStrike" cap="none" spc="0" baseline="0">
                <a:solidFill>
                  <a:srgbClr val="414141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1pPr>
            <a:lvl2pPr marL="939800" marR="0" indent="-469900" algn="l" defTabSz="584200" rtl="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929292"/>
              </a:buClr>
              <a:buSzPct val="60000"/>
              <a:buFont typeface="Zapf Dingbats"/>
              <a:buChar char="❖"/>
              <a:tabLst/>
              <a:defRPr sz="3600" b="0" i="0" u="none" strike="noStrike" cap="none" spc="0" baseline="0">
                <a:solidFill>
                  <a:srgbClr val="414141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2pPr>
            <a:lvl3pPr marL="1409700" marR="0" indent="-469900" algn="l" defTabSz="584200" rtl="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929292"/>
              </a:buClr>
              <a:buSzPct val="60000"/>
              <a:buFont typeface="Zapf Dingbats"/>
              <a:buChar char="❖"/>
              <a:tabLst/>
              <a:defRPr sz="3600" b="0" i="0" u="none" strike="noStrike" cap="none" spc="0" baseline="0">
                <a:solidFill>
                  <a:srgbClr val="414141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3pPr>
            <a:lvl4pPr marL="1879600" marR="0" indent="-469900" algn="l" defTabSz="584200" rtl="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929292"/>
              </a:buClr>
              <a:buSzPct val="60000"/>
              <a:buFont typeface="Zapf Dingbats"/>
              <a:buChar char="❖"/>
              <a:tabLst/>
              <a:defRPr sz="3600" b="0" i="0" u="none" strike="noStrike" cap="none" spc="0" baseline="0">
                <a:solidFill>
                  <a:srgbClr val="414141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4pPr>
            <a:lvl5pPr marL="2349500" marR="0" indent="-469900" algn="l" defTabSz="584200" rtl="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929292"/>
              </a:buClr>
              <a:buSzPct val="60000"/>
              <a:buFont typeface="Zapf Dingbats"/>
              <a:buChar char="❖"/>
              <a:tabLst/>
              <a:defRPr sz="3600" b="0" i="0" u="none" strike="noStrike" cap="none" spc="0" baseline="0">
                <a:solidFill>
                  <a:srgbClr val="414141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5pPr>
            <a:lvl6pPr marL="2819400" marR="0" indent="-469900" algn="l" defTabSz="584200" rtl="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929292"/>
              </a:buClr>
              <a:buSzPct val="60000"/>
              <a:buFont typeface="Zapf Dingbats"/>
              <a:buChar char="❖"/>
              <a:tabLst/>
              <a:defRPr sz="3600" b="0" i="0" u="none" strike="noStrike" cap="none" spc="0" baseline="0">
                <a:solidFill>
                  <a:srgbClr val="414141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6pPr>
            <a:lvl7pPr marL="3289300" marR="0" indent="-469900" algn="l" defTabSz="584200" rtl="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929292"/>
              </a:buClr>
              <a:buSzPct val="60000"/>
              <a:buFont typeface="Zapf Dingbats"/>
              <a:buChar char="❖"/>
              <a:tabLst/>
              <a:defRPr sz="3600" b="0" i="0" u="none" strike="noStrike" cap="none" spc="0" baseline="0">
                <a:solidFill>
                  <a:srgbClr val="414141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7pPr>
            <a:lvl8pPr marL="3759200" marR="0" indent="-469900" algn="l" defTabSz="584200" rtl="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929292"/>
              </a:buClr>
              <a:buSzPct val="60000"/>
              <a:buFont typeface="Zapf Dingbats"/>
              <a:buChar char="❖"/>
              <a:tabLst/>
              <a:defRPr sz="3600" b="0" i="0" u="none" strike="noStrike" cap="none" spc="0" baseline="0">
                <a:solidFill>
                  <a:srgbClr val="414141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8pPr>
            <a:lvl9pPr marL="4229100" marR="0" indent="-469900" algn="l" defTabSz="584200" rtl="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929292"/>
              </a:buClr>
              <a:buSzPct val="60000"/>
              <a:buFont typeface="Zapf Dingbats"/>
              <a:buChar char="❖"/>
              <a:tabLst/>
              <a:defRPr sz="3600" b="0" i="0" u="none" strike="noStrike" cap="none" spc="0" baseline="0">
                <a:solidFill>
                  <a:srgbClr val="414141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pPr marL="0" indent="0" algn="ctr" defTabSz="445084" hangingPunct="1">
              <a:lnSpc>
                <a:spcPct val="107916"/>
              </a:lnSpc>
              <a:spcBef>
                <a:spcPts val="700"/>
              </a:spcBef>
              <a:buClrTx/>
              <a:buSzTx/>
              <a:buFont typeface="Zapf Dingbats"/>
              <a:buNone/>
              <a:defRPr sz="33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it-CH" sz="3400" b="1" dirty="0">
                <a:solidFill>
                  <a:srgbClr val="C00000"/>
                </a:solidFill>
                <a:latin typeface="Gill Sans SemiBold" panose="020B0502020104020203" pitchFamily="34" charset="-79"/>
                <a:ea typeface="Arial"/>
                <a:cs typeface="Gill Sans SemiBold" panose="020B0502020104020203" pitchFamily="34" charset="-79"/>
                <a:sym typeface="Arial"/>
              </a:rPr>
              <a:t>Siamo a disposizione per ulteriori dettagli all’indirizzo email</a:t>
            </a:r>
          </a:p>
          <a:p>
            <a:pPr marL="0" indent="0" algn="ctr" defTabSz="445084" hangingPunct="1">
              <a:lnSpc>
                <a:spcPct val="107916"/>
              </a:lnSpc>
              <a:spcBef>
                <a:spcPts val="700"/>
              </a:spcBef>
              <a:buClrTx/>
              <a:buSzTx/>
              <a:buFont typeface="Zapf Dingbats"/>
              <a:buNone/>
              <a:defRPr sz="33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it-CH" sz="3400" b="1" dirty="0">
                <a:solidFill>
                  <a:srgbClr val="C00000"/>
                </a:solidFill>
                <a:latin typeface="Gill Sans SemiBold" panose="020B0502020104020203" pitchFamily="34" charset="-79"/>
                <a:ea typeface="Arial"/>
                <a:cs typeface="Gill Sans SemiBold" panose="020B0502020104020203" pitchFamily="34" charset="-79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info@mabawa.org</a:t>
            </a:r>
            <a:endParaRPr lang="it-CH" sz="3400" b="1" dirty="0">
              <a:solidFill>
                <a:srgbClr val="C00000"/>
              </a:solidFill>
              <a:latin typeface="Gill Sans SemiBold" panose="020B0502020104020203" pitchFamily="34" charset="-79"/>
              <a:ea typeface="Arial"/>
              <a:cs typeface="Gill Sans SemiBold" panose="020B0502020104020203" pitchFamily="34" charset="-79"/>
              <a:sym typeface="Arial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54958" fill="hold"/>
                                        <p:tgtEl>
                                          <p:spTgt spid="1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7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Dal 2005 Mabawa Ali per l’Africa ha partecipato in modo proattivo allo sviluppo del complesso scolastico di Nyamyumba:…"/>
          <p:cNvSpPr txBox="1">
            <a:spLocks noGrp="1"/>
          </p:cNvSpPr>
          <p:nvPr>
            <p:ph type="body" sz="half" idx="1"/>
          </p:nvPr>
        </p:nvSpPr>
        <p:spPr>
          <a:xfrm>
            <a:off x="508000" y="571500"/>
            <a:ext cx="11988800" cy="3598112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indent="0" defTabSz="449580">
              <a:spcBef>
                <a:spcPts val="800"/>
              </a:spcBef>
              <a:buClrTx/>
              <a:buSzTx/>
              <a:buFontTx/>
              <a:buNone/>
              <a:defRPr sz="3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3400" dirty="0">
                <a:latin typeface="Gill Sans" panose="020B0502020104020203" pitchFamily="34" charset="-79"/>
                <a:cs typeface="Gill Sans" panose="020B0502020104020203" pitchFamily="34" charset="-79"/>
              </a:rPr>
              <a:t>Dal 2005 </a:t>
            </a:r>
            <a:r>
              <a:rPr sz="34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Mabawa</a:t>
            </a:r>
            <a:r>
              <a:rPr sz="3400" dirty="0">
                <a:latin typeface="Gill Sans" panose="020B0502020104020203" pitchFamily="34" charset="-79"/>
                <a:cs typeface="Gill Sans" panose="020B0502020104020203" pitchFamily="34" charset="-79"/>
              </a:rPr>
              <a:t> Ali per </a:t>
            </a:r>
            <a:r>
              <a:rPr sz="34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l’Africa</a:t>
            </a:r>
            <a:r>
              <a:rPr sz="3400" dirty="0">
                <a:latin typeface="Gill Sans" panose="020B0502020104020203" pitchFamily="34" charset="-79"/>
                <a:cs typeface="Gill Sans" panose="020B0502020104020203" pitchFamily="34" charset="-79"/>
              </a:rPr>
              <a:t> ha </a:t>
            </a:r>
            <a:r>
              <a:rPr sz="34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partecipato</a:t>
            </a:r>
            <a:r>
              <a:rPr sz="3400" dirty="0">
                <a:latin typeface="Gill Sans" panose="020B0502020104020203" pitchFamily="34" charset="-79"/>
                <a:cs typeface="Gill Sans" panose="020B0502020104020203" pitchFamily="34" charset="-79"/>
              </a:rPr>
              <a:t> in modo </a:t>
            </a:r>
            <a:r>
              <a:rPr sz="34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proattivo</a:t>
            </a:r>
            <a:r>
              <a:rPr sz="34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allo</a:t>
            </a:r>
            <a:r>
              <a:rPr sz="34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sviluppo</a:t>
            </a:r>
            <a:r>
              <a:rPr sz="3400" dirty="0">
                <a:latin typeface="Gill Sans" panose="020B0502020104020203" pitchFamily="34" charset="-79"/>
                <a:cs typeface="Gill Sans" panose="020B0502020104020203" pitchFamily="34" charset="-79"/>
              </a:rPr>
              <a:t> del </a:t>
            </a:r>
            <a:r>
              <a:rPr sz="34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complesso</a:t>
            </a:r>
            <a:r>
              <a:rPr sz="34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scolastico</a:t>
            </a:r>
            <a:r>
              <a:rPr sz="3400" dirty="0">
                <a:latin typeface="Gill Sans" panose="020B0502020104020203" pitchFamily="34" charset="-79"/>
                <a:cs typeface="Gill Sans" panose="020B0502020104020203" pitchFamily="34" charset="-79"/>
              </a:rPr>
              <a:t> di Nyamyumba: </a:t>
            </a:r>
          </a:p>
          <a:p>
            <a:pPr marL="0" indent="0" defTabSz="449580">
              <a:spcBef>
                <a:spcPts val="800"/>
              </a:spcBef>
              <a:buClrTx/>
              <a:buSzTx/>
              <a:buFontTx/>
              <a:buNone/>
              <a:defRPr sz="3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3400" dirty="0">
                <a:latin typeface="Gill Sans" panose="020B0502020104020203" pitchFamily="34" charset="-79"/>
                <a:cs typeface="Gill Sans" panose="020B0502020104020203" pitchFamily="34" charset="-79"/>
              </a:rPr>
              <a:t>da una </a:t>
            </a:r>
            <a:r>
              <a:rPr sz="34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scuola</a:t>
            </a:r>
            <a:r>
              <a:rPr sz="34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rurale</a:t>
            </a:r>
            <a:r>
              <a:rPr sz="34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che</a:t>
            </a:r>
            <a:r>
              <a:rPr sz="34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copriva</a:t>
            </a:r>
            <a:r>
              <a:rPr sz="3400" dirty="0">
                <a:latin typeface="Gill Sans" panose="020B0502020104020203" pitchFamily="34" charset="-79"/>
                <a:cs typeface="Gill Sans" panose="020B0502020104020203" pitchFamily="34" charset="-79"/>
              </a:rPr>
              <a:t> solo </a:t>
            </a:r>
            <a:r>
              <a:rPr sz="34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alcune</a:t>
            </a:r>
            <a:r>
              <a:rPr sz="34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classi</a:t>
            </a:r>
            <a:r>
              <a:rPr sz="3400" dirty="0">
                <a:latin typeface="Gill Sans" panose="020B0502020104020203" pitchFamily="34" charset="-79"/>
                <a:cs typeface="Gill Sans" panose="020B0502020104020203" pitchFamily="34" charset="-79"/>
              </a:rPr>
              <a:t> di </a:t>
            </a:r>
            <a:r>
              <a:rPr sz="34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elementari</a:t>
            </a:r>
            <a:r>
              <a:rPr sz="34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si</a:t>
            </a:r>
            <a:r>
              <a:rPr sz="34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è</a:t>
            </a:r>
            <a:r>
              <a:rPr sz="34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trasformata</a:t>
            </a:r>
            <a:r>
              <a:rPr sz="34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negli</a:t>
            </a:r>
            <a:r>
              <a:rPr sz="34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anni</a:t>
            </a:r>
            <a:r>
              <a:rPr sz="3400" dirty="0">
                <a:latin typeface="Gill Sans" panose="020B0502020104020203" pitchFamily="34" charset="-79"/>
                <a:cs typeface="Gill Sans" panose="020B0502020104020203" pitchFamily="34" charset="-79"/>
              </a:rPr>
              <a:t> in una </a:t>
            </a:r>
            <a:r>
              <a:rPr sz="34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scuola</a:t>
            </a:r>
            <a:r>
              <a:rPr sz="3400" dirty="0">
                <a:latin typeface="Gill Sans" panose="020B0502020104020203" pitchFamily="34" charset="-79"/>
                <a:cs typeface="Gill Sans" panose="020B0502020104020203" pitchFamily="34" charset="-79"/>
              </a:rPr>
              <a:t> di </a:t>
            </a:r>
            <a:r>
              <a:rPr sz="34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eccellenza</a:t>
            </a:r>
            <a:r>
              <a:rPr sz="34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che</a:t>
            </a:r>
            <a:r>
              <a:rPr sz="34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spazia</a:t>
            </a:r>
            <a:r>
              <a:rPr sz="34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dall’asilo</a:t>
            </a:r>
            <a:r>
              <a:rPr sz="34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materno</a:t>
            </a:r>
            <a:r>
              <a:rPr sz="34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alla</a:t>
            </a:r>
            <a:r>
              <a:rPr sz="34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scuola</a:t>
            </a:r>
            <a:r>
              <a:rPr sz="34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superiore</a:t>
            </a:r>
            <a:r>
              <a:rPr sz="3400" dirty="0">
                <a:latin typeface="Gill Sans" panose="020B0502020104020203" pitchFamily="34" charset="-79"/>
                <a:cs typeface="Gill Sans" panose="020B0502020104020203" pitchFamily="34" charset="-79"/>
              </a:rPr>
              <a:t> con </a:t>
            </a:r>
            <a:r>
              <a:rPr sz="34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indirizzi</a:t>
            </a:r>
            <a:r>
              <a:rPr sz="34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scientifici</a:t>
            </a:r>
            <a:r>
              <a:rPr sz="3400" dirty="0">
                <a:latin typeface="Gill Sans" panose="020B0502020104020203" pitchFamily="34" charset="-79"/>
                <a:cs typeface="Gill Sans" panose="020B0502020104020203" pitchFamily="34" charset="-79"/>
              </a:rPr>
              <a:t> e </a:t>
            </a:r>
            <a:r>
              <a:rPr sz="34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informatici</a:t>
            </a:r>
            <a:r>
              <a:rPr sz="3400" dirty="0">
                <a:latin typeface="Gill Sans" panose="020B0502020104020203" pitchFamily="34" charset="-79"/>
                <a:cs typeface="Gill Sans" panose="020B0502020104020203" pitchFamily="34" charset="-79"/>
              </a:rPr>
              <a:t>.</a:t>
            </a:r>
          </a:p>
        </p:txBody>
      </p:sp>
      <p:grpSp>
        <p:nvGrpSpPr>
          <p:cNvPr id="144" name="Schermata 2020-02-20 alle 06.53.40.png"/>
          <p:cNvGrpSpPr/>
          <p:nvPr/>
        </p:nvGrpSpPr>
        <p:grpSpPr>
          <a:xfrm>
            <a:off x="508000" y="4322012"/>
            <a:ext cx="11988800" cy="4960738"/>
            <a:chOff x="0" y="0"/>
            <a:chExt cx="11988800" cy="4960736"/>
          </a:xfrm>
        </p:grpSpPr>
        <p:pic>
          <p:nvPicPr>
            <p:cNvPr id="143" name="Schermata 2020-02-20 alle 06.53.40.png" descr="Schermata 2020-02-20 alle 06.53.40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000" y="88900"/>
              <a:ext cx="11734800" cy="463053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2" name="Schermata 2020-02-20 alle 06.53.40.png" descr="Schermata 2020-02-20 alle 06.53.40.pn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1988800" cy="4960737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Attualmente la scuola secondaria di Nyamyumba, è frequentata da 439 studenti residenti (174 maschi e 265 femmine).…"/>
          <p:cNvSpPr txBox="1">
            <a:spLocks noGrp="1"/>
          </p:cNvSpPr>
          <p:nvPr>
            <p:ph type="body" idx="1"/>
          </p:nvPr>
        </p:nvSpPr>
        <p:spPr>
          <a:xfrm>
            <a:off x="596900" y="513407"/>
            <a:ext cx="11988800" cy="8726786"/>
          </a:xfrm>
          <a:prstGeom prst="rect">
            <a:avLst/>
          </a:prstGeom>
        </p:spPr>
        <p:txBody>
          <a:bodyPr anchor="t"/>
          <a:lstStyle/>
          <a:p>
            <a:pPr marL="0" indent="0" defTabSz="445084">
              <a:lnSpc>
                <a:spcPct val="107916"/>
              </a:lnSpc>
              <a:spcBef>
                <a:spcPts val="700"/>
              </a:spcBef>
              <a:buClrTx/>
              <a:buSzTx/>
              <a:buFontTx/>
              <a:buNone/>
              <a:defRPr sz="33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Attualmente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la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scuola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secondaria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di Nyamyumba,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è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frequentata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da 439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studenti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residenti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(174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maschi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e 265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femmine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).</a:t>
            </a:r>
          </a:p>
          <a:p>
            <a:pPr marL="0" indent="0" defTabSz="445084">
              <a:lnSpc>
                <a:spcPct val="107916"/>
              </a:lnSpc>
              <a:spcBef>
                <a:spcPts val="700"/>
              </a:spcBef>
              <a:buClrTx/>
              <a:buSzTx/>
              <a:buNone/>
              <a:defRPr sz="33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br>
              <a:rPr dirty="0"/>
            </a:b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Ogni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dormitorio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(2 ♀︎ e 1 ♂︎)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è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dotato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di un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blocco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servizi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composto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da 2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edifici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: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docce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e WC 24 ♂︎, 28 ♀︎.</a:t>
            </a:r>
          </a:p>
          <a:p>
            <a:pPr marL="0" indent="0" defTabSz="445084">
              <a:lnSpc>
                <a:spcPct val="107916"/>
              </a:lnSpc>
              <a:spcBef>
                <a:spcPts val="700"/>
              </a:spcBef>
              <a:buClrTx/>
              <a:buSzTx/>
              <a:buFontTx/>
              <a:buNone/>
              <a:defRPr sz="33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3400" dirty="0">
              <a:solidFill>
                <a:srgbClr val="000000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marL="0" indent="0" defTabSz="445084">
              <a:lnSpc>
                <a:spcPct val="107916"/>
              </a:lnSpc>
              <a:spcBef>
                <a:spcPts val="700"/>
              </a:spcBef>
              <a:buClrTx/>
              <a:buSzTx/>
              <a:buFontTx/>
              <a:buNone/>
              <a:defRPr sz="33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Il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complesso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scolastico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dispone di un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allacciamento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all’acquedotto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locale con 5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fontane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a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disposizione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degli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studenti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, con accesso a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orari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prefissati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per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l’igiene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personale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e per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lavare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i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propri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indumenti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.</a:t>
            </a:r>
          </a:p>
          <a:p>
            <a:pPr marL="0" indent="0" defTabSz="445084">
              <a:lnSpc>
                <a:spcPct val="107916"/>
              </a:lnSpc>
              <a:spcBef>
                <a:spcPts val="700"/>
              </a:spcBef>
              <a:buClrTx/>
              <a:buSzTx/>
              <a:buFontTx/>
              <a:buNone/>
              <a:defRPr sz="33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3400" dirty="0">
              <a:solidFill>
                <a:srgbClr val="000000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marL="0" indent="0" defTabSz="445084">
              <a:lnSpc>
                <a:spcPct val="107916"/>
              </a:lnSpc>
              <a:spcBef>
                <a:spcPts val="700"/>
              </a:spcBef>
              <a:buClrTx/>
              <a:buSzTx/>
              <a:buFontTx/>
              <a:buNone/>
              <a:defRPr sz="33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È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obbligatoria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una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doccia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giornaliera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per la quale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dispongono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di un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secchio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da 10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litri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, in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quanto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i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servizi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non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sono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provvisti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di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acqua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corrente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per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ovvi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motivi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di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contenimento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dei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consumi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. 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2018-08-15  DSC_0262.JPG" descr="2018-08-15  DSC_0262.JPG"/>
          <p:cNvPicPr>
            <a:picLocks noGrp="1"/>
          </p:cNvPicPr>
          <p:nvPr>
            <p:ph type="pic" idx="13"/>
          </p:nvPr>
        </p:nvPicPr>
        <p:blipFill>
          <a:blip r:embed="rId2"/>
          <a:stretch>
            <a:fillRect/>
          </a:stretch>
        </p:blipFill>
        <p:spPr>
          <a:xfrm>
            <a:off x="6729319" y="4683899"/>
            <a:ext cx="5753101" cy="4559301"/>
          </a:xfrm>
          <a:prstGeom prst="rect">
            <a:avLst/>
          </a:prstGeom>
        </p:spPr>
      </p:pic>
      <p:pic>
        <p:nvPicPr>
          <p:cNvPr id="165" name="2018-08-15  DSC_0265.JPG" descr="2018-08-15  DSC_0265.JPG"/>
          <p:cNvPicPr>
            <a:picLocks noGrp="1"/>
          </p:cNvPicPr>
          <p:nvPr>
            <p:ph type="pic" idx="14"/>
          </p:nvPr>
        </p:nvPicPr>
        <p:blipFill>
          <a:blip r:embed="rId3"/>
          <a:stretch>
            <a:fillRect/>
          </a:stretch>
        </p:blipFill>
        <p:spPr>
          <a:xfrm>
            <a:off x="6733562" y="520700"/>
            <a:ext cx="5753101" cy="3860800"/>
          </a:xfrm>
          <a:prstGeom prst="rect">
            <a:avLst/>
          </a:prstGeom>
        </p:spPr>
      </p:pic>
      <p:pic>
        <p:nvPicPr>
          <p:cNvPr id="166" name="2018-08-15  DSC_0273.JPG" descr="2018-08-15  DSC_0273.JPG"/>
          <p:cNvPicPr>
            <a:picLocks noGrp="1"/>
          </p:cNvPicPr>
          <p:nvPr>
            <p:ph type="pic" idx="15"/>
          </p:nvPr>
        </p:nvPicPr>
        <p:blipFill>
          <a:blip r:embed="rId4"/>
          <a:stretch>
            <a:fillRect/>
          </a:stretch>
        </p:blipFill>
        <p:spPr>
          <a:xfrm>
            <a:off x="430119" y="520699"/>
            <a:ext cx="5842001" cy="87249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Ogni giorno vengono impiegati per ogni blocco ♂︎e♀︎ (da circa 200 allievi) 2.000 litri di acqua per le docce, e le acque reflue inizialmente venivano convogliate nella fossa settica.…"/>
          <p:cNvSpPr txBox="1">
            <a:spLocks noGrp="1"/>
          </p:cNvSpPr>
          <p:nvPr>
            <p:ph type="body" idx="1"/>
          </p:nvPr>
        </p:nvSpPr>
        <p:spPr>
          <a:xfrm>
            <a:off x="380156" y="571500"/>
            <a:ext cx="12116644" cy="8726786"/>
          </a:xfrm>
          <a:prstGeom prst="rect">
            <a:avLst/>
          </a:prstGeom>
        </p:spPr>
        <p:txBody>
          <a:bodyPr anchor="t"/>
          <a:lstStyle/>
          <a:p>
            <a:pPr marL="0" indent="0" defTabSz="445084">
              <a:lnSpc>
                <a:spcPct val="107916"/>
              </a:lnSpc>
              <a:spcBef>
                <a:spcPts val="700"/>
              </a:spcBef>
              <a:buClrTx/>
              <a:buSzTx/>
              <a:buNone/>
              <a:defRPr sz="33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Ogni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giorno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vengono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impiegati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per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ogni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blocco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♂︎e♀︎ (da circa 200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allievi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) 2.000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litri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di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acqua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per le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docce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, e le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acque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reflue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inizialmente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venivano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convogliate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nella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fossa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settica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.</a:t>
            </a:r>
          </a:p>
          <a:p>
            <a:pPr marL="0" indent="0" defTabSz="445084">
              <a:lnSpc>
                <a:spcPct val="107916"/>
              </a:lnSpc>
              <a:spcBef>
                <a:spcPts val="700"/>
              </a:spcBef>
              <a:buClrTx/>
              <a:buSzTx/>
              <a:buNone/>
              <a:defRPr sz="33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3400" dirty="0">
              <a:solidFill>
                <a:srgbClr val="000000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marL="0" indent="0" defTabSz="445084">
              <a:lnSpc>
                <a:spcPct val="107916"/>
              </a:lnSpc>
              <a:spcBef>
                <a:spcPts val="700"/>
              </a:spcBef>
              <a:buClrTx/>
              <a:buSzTx/>
              <a:buNone/>
              <a:defRPr sz="33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Il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complesso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scolastico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è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sul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colmo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di una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collina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con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notevoli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pendenze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da ambo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i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lati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: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si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è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pensato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di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sfruttare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l’orografia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del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terreno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per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recuperare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le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acque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reflue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delle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docce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e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sciacquare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le latrine,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sfruttando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la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pressione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dovuta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alla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differenza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di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altezza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senza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l’ausilio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di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pompe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.</a:t>
            </a:r>
          </a:p>
          <a:p>
            <a:pPr marL="0" indent="0" defTabSz="445084">
              <a:lnSpc>
                <a:spcPct val="107916"/>
              </a:lnSpc>
              <a:spcBef>
                <a:spcPts val="700"/>
              </a:spcBef>
              <a:buClrTx/>
              <a:buSzTx/>
              <a:buNone/>
              <a:defRPr sz="33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3400" dirty="0">
              <a:solidFill>
                <a:srgbClr val="000000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marL="0" indent="0" defTabSz="445084">
              <a:lnSpc>
                <a:spcPct val="107916"/>
              </a:lnSpc>
              <a:spcBef>
                <a:spcPts val="700"/>
              </a:spcBef>
              <a:buClrTx/>
              <a:buSzTx/>
              <a:buNone/>
              <a:defRPr sz="33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Il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complesso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delle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docce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è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stato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costruito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a monte e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dotato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di un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serbatoio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di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accumulo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di 2 m</a:t>
            </a:r>
            <a:r>
              <a:rPr lang="fr-CH"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3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atto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a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raccogliere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tutto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il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consumo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giornaliero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di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acqua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usata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per le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docce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. Il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complesso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delle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latrine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è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stato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posizionato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circa 10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metri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più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in basso,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ottenendo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una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pressione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dell’acqua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accumulata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per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caduta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di circa 1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atmosfera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.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016.png" descr="016.png"/>
          <p:cNvPicPr>
            <a:picLocks noGrp="1"/>
          </p:cNvPicPr>
          <p:nvPr>
            <p:ph type="pic" idx="13"/>
          </p:nvPr>
        </p:nvPicPr>
        <p:blipFill>
          <a:blip r:embed="rId2"/>
          <a:stretch>
            <a:fillRect/>
          </a:stretch>
        </p:blipFill>
        <p:spPr>
          <a:xfrm>
            <a:off x="6729319" y="4683899"/>
            <a:ext cx="5753101" cy="4559301"/>
          </a:xfrm>
          <a:prstGeom prst="rect">
            <a:avLst/>
          </a:prstGeom>
        </p:spPr>
      </p:pic>
      <p:pic>
        <p:nvPicPr>
          <p:cNvPr id="157" name="DSCN3787.JPG" descr="DSCN3787.JPG"/>
          <p:cNvPicPr>
            <a:picLocks noGrp="1"/>
          </p:cNvPicPr>
          <p:nvPr>
            <p:ph type="pic" idx="14"/>
          </p:nvPr>
        </p:nvPicPr>
        <p:blipFill>
          <a:blip r:embed="rId3"/>
          <a:stretch>
            <a:fillRect/>
          </a:stretch>
        </p:blipFill>
        <p:spPr>
          <a:xfrm>
            <a:off x="6733562" y="520700"/>
            <a:ext cx="5753101" cy="3860800"/>
          </a:xfrm>
          <a:prstGeom prst="rect">
            <a:avLst/>
          </a:prstGeom>
        </p:spPr>
      </p:pic>
      <p:pic>
        <p:nvPicPr>
          <p:cNvPr id="158" name="edu9.JPG" descr="edu9.JPG"/>
          <p:cNvPicPr>
            <a:picLocks noGrp="1"/>
          </p:cNvPicPr>
          <p:nvPr>
            <p:ph type="pic" idx="15"/>
          </p:nvPr>
        </p:nvPicPr>
        <p:blipFill>
          <a:blip r:embed="rId4"/>
          <a:stretch>
            <a:fillRect/>
          </a:stretch>
        </p:blipFill>
        <p:spPr>
          <a:xfrm>
            <a:off x="430119" y="520699"/>
            <a:ext cx="5842001" cy="87249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WhatsApp Image 2019-06-26 at 13.09.31.jpeg" descr="WhatsApp Image 2019-06-26 at 13.09.31.jpeg"/>
          <p:cNvPicPr>
            <a:picLocks noGrp="1"/>
          </p:cNvPicPr>
          <p:nvPr>
            <p:ph type="pic" idx="13"/>
          </p:nvPr>
        </p:nvPicPr>
        <p:blipFill>
          <a:blip r:embed="rId2"/>
          <a:stretch>
            <a:fillRect/>
          </a:stretch>
        </p:blipFill>
        <p:spPr>
          <a:xfrm>
            <a:off x="6729319" y="4683899"/>
            <a:ext cx="5753101" cy="4559301"/>
          </a:xfrm>
          <a:prstGeom prst="rect">
            <a:avLst/>
          </a:prstGeom>
        </p:spPr>
      </p:pic>
      <p:pic>
        <p:nvPicPr>
          <p:cNvPr id="161" name="DSCN4006.JPG" descr="DSCN4006.JPG"/>
          <p:cNvPicPr>
            <a:picLocks noGrp="1"/>
          </p:cNvPicPr>
          <p:nvPr>
            <p:ph type="pic" idx="14"/>
          </p:nvPr>
        </p:nvPicPr>
        <p:blipFill>
          <a:blip r:embed="rId3"/>
          <a:stretch>
            <a:fillRect/>
          </a:stretch>
        </p:blipFill>
        <p:spPr>
          <a:xfrm>
            <a:off x="6733562" y="520700"/>
            <a:ext cx="5753101" cy="3860800"/>
          </a:xfrm>
          <a:prstGeom prst="rect">
            <a:avLst/>
          </a:prstGeom>
        </p:spPr>
      </p:pic>
      <p:pic>
        <p:nvPicPr>
          <p:cNvPr id="162" name="2015-02-10   DSC_0341.jpg" descr="2015-02-10   DSC_0341.jpg"/>
          <p:cNvPicPr>
            <a:picLocks noGrp="1"/>
          </p:cNvPicPr>
          <p:nvPr>
            <p:ph type="pic" idx="15"/>
          </p:nvPr>
        </p:nvPicPr>
        <p:blipFill>
          <a:blip r:embed="rId4"/>
          <a:stretch>
            <a:fillRect/>
          </a:stretch>
        </p:blipFill>
        <p:spPr>
          <a:xfrm>
            <a:off x="430119" y="520699"/>
            <a:ext cx="5842001" cy="87249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013.png" descr="013.png"/>
          <p:cNvPicPr>
            <a:picLocks noGrp="1"/>
          </p:cNvPicPr>
          <p:nvPr>
            <p:ph type="pic" idx="13"/>
          </p:nvPr>
        </p:nvPicPr>
        <p:blipFill>
          <a:blip r:embed="rId2"/>
          <a:stretch>
            <a:fillRect/>
          </a:stretch>
        </p:blipFill>
        <p:spPr>
          <a:xfrm>
            <a:off x="6729319" y="4683899"/>
            <a:ext cx="5753101" cy="4559301"/>
          </a:xfrm>
          <a:prstGeom prst="rect">
            <a:avLst/>
          </a:prstGeom>
        </p:spPr>
      </p:pic>
      <p:pic>
        <p:nvPicPr>
          <p:cNvPr id="153" name="d4b140be-9ad6-49eb-a7ae-ed343ab787b1.jpg" descr="d4b140be-9ad6-49eb-a7ae-ed343ab787b1.jpg"/>
          <p:cNvPicPr>
            <a:picLocks noGrp="1"/>
          </p:cNvPicPr>
          <p:nvPr>
            <p:ph type="pic" idx="14"/>
          </p:nvPr>
        </p:nvPicPr>
        <p:blipFill>
          <a:blip r:embed="rId3"/>
          <a:stretch>
            <a:fillRect/>
          </a:stretch>
        </p:blipFill>
        <p:spPr>
          <a:xfrm>
            <a:off x="6733562" y="520700"/>
            <a:ext cx="5753101" cy="3860800"/>
          </a:xfrm>
          <a:prstGeom prst="rect">
            <a:avLst/>
          </a:prstGeom>
        </p:spPr>
      </p:pic>
      <p:pic>
        <p:nvPicPr>
          <p:cNvPr id="154" name="WhatsApp Image 2019-06-26 at 13.09.31(1).jpeg" descr="WhatsApp Image 2019-06-26 at 13.09.31(1).jpeg"/>
          <p:cNvPicPr>
            <a:picLocks noGrp="1"/>
          </p:cNvPicPr>
          <p:nvPr>
            <p:ph type="pic" idx="15"/>
          </p:nvPr>
        </p:nvPicPr>
        <p:blipFill>
          <a:blip r:embed="rId4"/>
          <a:stretch>
            <a:fillRect/>
          </a:stretch>
        </p:blipFill>
        <p:spPr>
          <a:xfrm>
            <a:off x="430119" y="520699"/>
            <a:ext cx="5842001" cy="87249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Le prime latrine ♀︎ (2007) sono state completamente corrette e rimesse a nuovo e dotate di una tubazione collegata al serbatoio di accumulo delle docce sezionabile mediante una valvola a sfera, la cui apertura provoca il flussaggio contemporaneo delle  latrine.…"/>
          <p:cNvSpPr txBox="1">
            <a:spLocks noGrp="1"/>
          </p:cNvSpPr>
          <p:nvPr>
            <p:ph type="body" idx="1"/>
          </p:nvPr>
        </p:nvSpPr>
        <p:spPr>
          <a:xfrm>
            <a:off x="508000" y="571499"/>
            <a:ext cx="11988800" cy="8726786"/>
          </a:xfrm>
          <a:prstGeom prst="rect">
            <a:avLst/>
          </a:prstGeom>
        </p:spPr>
        <p:txBody>
          <a:bodyPr anchor="t"/>
          <a:lstStyle/>
          <a:p>
            <a:pPr marL="0" indent="0" defTabSz="445084">
              <a:lnSpc>
                <a:spcPct val="107916"/>
              </a:lnSpc>
              <a:spcBef>
                <a:spcPts val="700"/>
              </a:spcBef>
              <a:buClrTx/>
              <a:buSzTx/>
              <a:buNone/>
              <a:defRPr sz="33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Le prime latrine ♀︎ (2007)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sono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state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completamente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fr-CH"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riviste</a:t>
            </a:r>
            <a:r>
              <a:rPr lang="fr-CH"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, </a:t>
            </a:r>
            <a:r>
              <a:rPr lang="fr-CH"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modificate</a:t>
            </a:r>
            <a:r>
              <a:rPr lang="fr-CH"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e </a:t>
            </a:r>
            <a:r>
              <a:rPr lang="fr-CH"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dotate</a:t>
            </a:r>
            <a:r>
              <a:rPr lang="fr-CH"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di una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tubazione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collegata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fr-CH"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ad un </a:t>
            </a:r>
            <a:r>
              <a:rPr lang="fr-CH"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nuovo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serbatoio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di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accumulo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delle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docce</a:t>
            </a:r>
            <a:r>
              <a:rPr lang="fr-CH"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,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sezionabile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mediante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una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valvola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a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sfera</a:t>
            </a:r>
            <a:r>
              <a:rPr lang="fr-CH"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.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fr-CH"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Con la sua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apertura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fr-CH"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avviene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il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flussaggio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fr-CH"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di tutte le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latrine.</a:t>
            </a:r>
          </a:p>
          <a:p>
            <a:pPr marL="0" indent="0" defTabSz="445084">
              <a:lnSpc>
                <a:spcPct val="107916"/>
              </a:lnSpc>
              <a:spcBef>
                <a:spcPts val="700"/>
              </a:spcBef>
              <a:buClrTx/>
              <a:buSzTx/>
              <a:buNone/>
              <a:defRPr sz="33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La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quantità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di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acqua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accumulata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consente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un doppio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lavaggio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giornaliero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, con un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risultato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di un</a:t>
            </a:r>
            <a:r>
              <a:rPr lang="fr-CH"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'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igiene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più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che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accettabile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fr-CH"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ed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eliminazione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dei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cattivi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odori</a:t>
            </a:r>
            <a:r>
              <a:rPr lang="fr-CH"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.</a:t>
            </a:r>
          </a:p>
          <a:p>
            <a:pPr marL="0" indent="0" defTabSz="445084">
              <a:lnSpc>
                <a:spcPct val="107916"/>
              </a:lnSpc>
              <a:spcBef>
                <a:spcPts val="700"/>
              </a:spcBef>
              <a:buClrTx/>
              <a:buSzTx/>
              <a:buNone/>
              <a:defRPr sz="33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800" dirty="0">
              <a:solidFill>
                <a:srgbClr val="000000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marL="0" indent="0" defTabSz="445084">
              <a:lnSpc>
                <a:spcPct val="107916"/>
              </a:lnSpc>
              <a:spcBef>
                <a:spcPts val="700"/>
              </a:spcBef>
              <a:buClrTx/>
              <a:buSzTx/>
              <a:buNone/>
              <a:defRPr sz="33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Il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risultato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ha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innescato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un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circolo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virtuoso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fra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gli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utilizzatori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,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che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apprezzano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e le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lasciano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in </a:t>
            </a:r>
            <a:r>
              <a:rPr lang="fr-CH"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ottimo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stato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.</a:t>
            </a:r>
            <a:endParaRPr lang="fr-CH" sz="3400" dirty="0">
              <a:solidFill>
                <a:srgbClr val="000000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marL="0" indent="0" defTabSz="445084">
              <a:lnSpc>
                <a:spcPct val="107916"/>
              </a:lnSpc>
              <a:spcBef>
                <a:spcPts val="700"/>
              </a:spcBef>
              <a:buClrTx/>
              <a:buSzTx/>
              <a:buNone/>
              <a:defRPr sz="33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it-CH" sz="3400" dirty="0">
              <a:solidFill>
                <a:srgbClr val="000000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marL="0" indent="0" defTabSz="445084">
              <a:lnSpc>
                <a:spcPct val="107916"/>
              </a:lnSpc>
              <a:spcBef>
                <a:spcPts val="700"/>
              </a:spcBef>
              <a:buClrTx/>
              <a:buSzTx/>
              <a:buNone/>
              <a:defRPr sz="33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Ovviamente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il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sistema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funziona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b="1" dirty="0">
                <a:solidFill>
                  <a:srgbClr val="000000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solo in </a:t>
            </a:r>
            <a:r>
              <a:rPr sz="3400" b="1" dirty="0" err="1">
                <a:solidFill>
                  <a:srgbClr val="000000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presenza</a:t>
            </a:r>
            <a:r>
              <a:rPr sz="3400" b="1" dirty="0">
                <a:solidFill>
                  <a:srgbClr val="000000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 di un </a:t>
            </a:r>
            <a:r>
              <a:rPr sz="3400" b="1" dirty="0" err="1">
                <a:solidFill>
                  <a:srgbClr val="000000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terreno</a:t>
            </a:r>
            <a:r>
              <a:rPr sz="3400" b="1" dirty="0">
                <a:solidFill>
                  <a:srgbClr val="000000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 in </a:t>
            </a:r>
            <a:r>
              <a:rPr sz="3400" b="1" dirty="0" err="1">
                <a:solidFill>
                  <a:srgbClr val="000000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pendenza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, ma ha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dimostrato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di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offrire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una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valida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possibilità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di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riciclo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e di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conseguente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riduzione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degli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sz="3400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sprechi</a:t>
            </a:r>
            <a:r>
              <a:rPr sz="34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.</a:t>
            </a:r>
          </a:p>
        </p:txBody>
      </p:sp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New_Template4">
  <a:themeElements>
    <a:clrScheme name="New_Template4">
      <a:dk1>
        <a:srgbClr val="414141"/>
      </a:dk1>
      <a:lt1>
        <a:srgbClr val="004141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33948" dir="2700000" rotWithShape="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4">
  <a:themeElements>
    <a:clrScheme name="New_Template4">
      <a:dk1>
        <a:srgbClr val="000000"/>
      </a:dk1>
      <a:lt1>
        <a:srgbClr val="FFFFFF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33948" dir="2700000" rotWithShape="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468</Words>
  <Application>Microsoft Macintosh PowerPoint</Application>
  <PresentationFormat>Personalizzato</PresentationFormat>
  <Paragraphs>27</Paragraphs>
  <Slides>11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20" baseType="lpstr">
      <vt:lpstr>Arial</vt:lpstr>
      <vt:lpstr>Bodoni SvtyTwo ITC TT-Book</vt:lpstr>
      <vt:lpstr>Gill Sans</vt:lpstr>
      <vt:lpstr>Gill Sans SemiBold</vt:lpstr>
      <vt:lpstr>Helvetica</vt:lpstr>
      <vt:lpstr>Helvetica Neue</vt:lpstr>
      <vt:lpstr>Palatino</vt:lpstr>
      <vt:lpstr>Zapf Dingbats</vt:lpstr>
      <vt:lpstr>New_Template4</vt:lpstr>
      <vt:lpstr>Case study complesso scolastico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Case study complesso scolastico</dc:title>
  <cp:lastModifiedBy>Katrine Keller</cp:lastModifiedBy>
  <cp:revision>5</cp:revision>
  <dcterms:modified xsi:type="dcterms:W3CDTF">2020-02-21T08:53:52Z</dcterms:modified>
</cp:coreProperties>
</file>